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9" r:id="rId3"/>
    <p:sldId id="257" r:id="rId4"/>
    <p:sldId id="260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3EA067-EE84-4909-5639-0FDF11766F7B}" v="442" dt="2020-09-02T14:36:33.341"/>
    <p1510:client id="{95A6279A-DA4F-43A4-96B6-9E49A27A3F70}" v="17" dt="2020-09-06T01:07:02.342"/>
    <p1510:client id="{9C37B9DA-910A-4FD3-CAA6-D99E7A76FF56}" v="616" dt="2020-09-02T00:18:18.138"/>
    <p1510:client id="{9F6C9E90-145F-A34A-B6CF-DA0167B74834}" v="36" dt="2020-09-02T01:04:08.245"/>
    <p1510:client id="{A950C19A-BC37-49DA-621C-E302A95B6E7E}" v="72" dt="2020-09-02T15:03:53.886"/>
    <p1510:client id="{AB0A76A5-83D4-48F2-CB82-7F860B8AB40C}" v="1960" dt="2020-09-02T14:14:58.176"/>
    <p1510:client id="{D6203DAA-D0EF-4961-EA90-4CB47057C2F4}" v="376" dt="2020-09-02T03:48:53.261"/>
    <p1510:client id="{FE3832F7-C0D9-4B23-D726-77E5DE1D0DAF}" v="198" dt="2020-09-01T22:45:32.5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Estilo medio 1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8603FDC-E32A-4AB5-989C-0864C3EAD2B8}" styleName="Estilo temático 2 - Énfasis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477" autoAdjust="0"/>
    <p:restoredTop sz="86397" autoAdjust="0"/>
  </p:normalViewPr>
  <p:slideViewPr>
    <p:cSldViewPr snapToGrid="0">
      <p:cViewPr>
        <p:scale>
          <a:sx n="53" d="100"/>
          <a:sy n="53" d="100"/>
        </p:scale>
        <p:origin x="288" y="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9/6/2020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95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20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68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642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37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9/6/2020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551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9/6/2020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28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9/6/2020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735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9/6/2020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805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9/6/2020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08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9/6/2020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2985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9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1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b="1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slide" Target="slide2.xml"/><Relationship Id="rId4" Type="http://schemas.openxmlformats.org/officeDocument/2006/relationships/image" Target="../media/image4.png"/><Relationship Id="rId9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slide" Target="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slide" Target="slide4.xml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4" name="Imagen 4" descr="Imagen que contiene azul, tabla, puerta, estacionado&#10;&#10;Descripción generada automáticamente">
            <a:extLst>
              <a:ext uri="{FF2B5EF4-FFF2-40B4-BE49-F238E27FC236}">
                <a16:creationId xmlns:a16="http://schemas.microsoft.com/office/drawing/2014/main" id="{6475203B-28C2-4BD1-9285-95D50B7BE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49" r="8196" b="1"/>
          <a:stretch/>
        </p:blipFill>
        <p:spPr>
          <a:xfrm>
            <a:off x="-10765" y="10"/>
            <a:ext cx="12184795" cy="6857990"/>
          </a:xfrm>
          <a:prstGeom prst="rect">
            <a:avLst/>
          </a:prstGeom>
        </p:spPr>
      </p:pic>
      <p:pic>
        <p:nvPicPr>
          <p:cNvPr id="5" name="Imagen 5" descr="Imagen que contiene dibujo, señal&#10;&#10;Descripción generada automáticamente">
            <a:extLst>
              <a:ext uri="{FF2B5EF4-FFF2-40B4-BE49-F238E27FC236}">
                <a16:creationId xmlns:a16="http://schemas.microsoft.com/office/drawing/2014/main" id="{47211472-B030-4AE8-9C4A-7172209ED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966" y="-100251"/>
            <a:ext cx="3462067" cy="3176613"/>
          </a:xfrm>
          <a:prstGeom prst="rect">
            <a:avLst/>
          </a:prstGeom>
        </p:spPr>
      </p:pic>
      <p:pic>
        <p:nvPicPr>
          <p:cNvPr id="7" name="Imagen 7" descr="Imagen que contiene firmar, camioneta, camión, cerca&#10;&#10;Descripción generada automáticamente">
            <a:extLst>
              <a:ext uri="{FF2B5EF4-FFF2-40B4-BE49-F238E27FC236}">
                <a16:creationId xmlns:a16="http://schemas.microsoft.com/office/drawing/2014/main" id="{C79805C8-3ED3-4887-B0E8-0949C43A3D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1230" y="3426703"/>
            <a:ext cx="2743200" cy="1298556"/>
          </a:xfrm>
          <a:prstGeom prst="rect">
            <a:avLst/>
          </a:prstGeom>
        </p:spPr>
      </p:pic>
      <p:pic>
        <p:nvPicPr>
          <p:cNvPr id="8" name="Imagen 8" descr="Imagen que contiene firmar, alimentos, camión, cerca&#10;&#10;Descripción generada automáticamente">
            <a:extLst>
              <a:ext uri="{FF2B5EF4-FFF2-40B4-BE49-F238E27FC236}">
                <a16:creationId xmlns:a16="http://schemas.microsoft.com/office/drawing/2014/main" id="{C84E9300-4D38-4C3F-A40C-AB95BA98EE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9985" y="4433118"/>
            <a:ext cx="2743200" cy="1298556"/>
          </a:xfrm>
          <a:prstGeom prst="rect">
            <a:avLst/>
          </a:prstGeom>
        </p:spPr>
      </p:pic>
      <p:pic>
        <p:nvPicPr>
          <p:cNvPr id="9" name="Imagen 9" descr="Imagen que contiene firmar, monitor, camión, luz&#10;&#10;Descripción generada automáticamente">
            <a:extLst>
              <a:ext uri="{FF2B5EF4-FFF2-40B4-BE49-F238E27FC236}">
                <a16:creationId xmlns:a16="http://schemas.microsoft.com/office/drawing/2014/main" id="{4FC0C472-5B4D-4DE3-95D8-D956F39B27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0022" y="5439533"/>
            <a:ext cx="2124975" cy="1025387"/>
          </a:xfrm>
          <a:prstGeom prst="rect">
            <a:avLst/>
          </a:prstGeom>
        </p:spPr>
      </p:pic>
      <p:pic>
        <p:nvPicPr>
          <p:cNvPr id="11" name="Imagen 11" descr="Imagen que contiene sostener, rosa, cara, juguete&#10;&#10;Descripción generada automáticamente">
            <a:extLst>
              <a:ext uri="{FF2B5EF4-FFF2-40B4-BE49-F238E27FC236}">
                <a16:creationId xmlns:a16="http://schemas.microsoft.com/office/drawing/2014/main" id="{7A0C4320-F35A-48DC-AF92-5233076016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15532" y="3538268"/>
            <a:ext cx="3318294" cy="3318294"/>
          </a:xfrm>
          <a:prstGeom prst="rect">
            <a:avLst/>
          </a:prstGeom>
        </p:spPr>
      </p:pic>
      <p:pic>
        <p:nvPicPr>
          <p:cNvPr id="12" name="Imagen 12" descr="Imagen que contiene juguete, pequeño, sostener, oscuro&#10;&#10;Descripción generada automáticamente">
            <a:extLst>
              <a:ext uri="{FF2B5EF4-FFF2-40B4-BE49-F238E27FC236}">
                <a16:creationId xmlns:a16="http://schemas.microsoft.com/office/drawing/2014/main" id="{65B51B63-9AFB-42FC-83B4-57DEDA16D0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8664" y="3308230"/>
            <a:ext cx="3994030" cy="399403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B907F6D-E260-4BFD-BEAE-F0AEB55D298D}"/>
              </a:ext>
            </a:extLst>
          </p:cNvPr>
          <p:cNvSpPr txBox="1"/>
          <p:nvPr/>
        </p:nvSpPr>
        <p:spPr>
          <a:xfrm>
            <a:off x="5011049" y="519795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s-ES"/>
          </a:p>
        </p:txBody>
      </p:sp>
      <p:sp>
        <p:nvSpPr>
          <p:cNvPr id="6" name="CuadroTexto 5">
            <a:hlinkClick r:id="rId9" action="ppaction://hlinksldjump"/>
            <a:extLst>
              <a:ext uri="{FF2B5EF4-FFF2-40B4-BE49-F238E27FC236}">
                <a16:creationId xmlns:a16="http://schemas.microsoft.com/office/drawing/2014/main" id="{A0A13E21-8681-48EF-96FA-0FD81F2E6C4E}"/>
              </a:ext>
            </a:extLst>
          </p:cNvPr>
          <p:cNvSpPr txBox="1"/>
          <p:nvPr/>
        </p:nvSpPr>
        <p:spPr>
          <a:xfrm>
            <a:off x="4593207" y="3586792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.</a:t>
            </a:r>
          </a:p>
          <a:p>
            <a:r>
              <a:rPr lang="es-ES"/>
              <a:t>.</a:t>
            </a:r>
          </a:p>
        </p:txBody>
      </p:sp>
      <p:sp>
        <p:nvSpPr>
          <p:cNvPr id="10" name="CuadroTexto 9">
            <a:hlinkClick r:id="rId10" action="ppaction://hlinksldjump"/>
            <a:extLst>
              <a:ext uri="{FF2B5EF4-FFF2-40B4-BE49-F238E27FC236}">
                <a16:creationId xmlns:a16="http://schemas.microsoft.com/office/drawing/2014/main" id="{AD93115F-851F-4612-9FE8-58046DD48C52}"/>
              </a:ext>
            </a:extLst>
          </p:cNvPr>
          <p:cNvSpPr txBox="1"/>
          <p:nvPr/>
        </p:nvSpPr>
        <p:spPr>
          <a:xfrm>
            <a:off x="4638135" y="4523117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.</a:t>
            </a:r>
          </a:p>
          <a:p>
            <a:r>
              <a:rPr lang="es-ES"/>
              <a:t>.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12B6394-58AA-4D06-8B9E-5BD3A8AB89C8}"/>
              </a:ext>
            </a:extLst>
          </p:cNvPr>
          <p:cNvSpPr txBox="1"/>
          <p:nvPr/>
        </p:nvSpPr>
        <p:spPr>
          <a:xfrm>
            <a:off x="4479086" y="555738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.</a:t>
            </a:r>
          </a:p>
          <a:p>
            <a:r>
              <a:rPr lang="es-E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1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3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4" name="Imagen 4" descr="Imagen que contiene azul, tabla, puerta, estacionado&#10;&#10;Descripción generada automáticamente">
            <a:extLst>
              <a:ext uri="{FF2B5EF4-FFF2-40B4-BE49-F238E27FC236}">
                <a16:creationId xmlns:a16="http://schemas.microsoft.com/office/drawing/2014/main" id="{7456A64B-32AB-42BD-9BFB-B00669AF86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92" b="8239"/>
          <a:stretch/>
        </p:blipFill>
        <p:spPr>
          <a:xfrm>
            <a:off x="-53898" y="10"/>
            <a:ext cx="12242305" cy="685799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A143786-67DC-4D9B-8DF3-571E07E0C257}"/>
              </a:ext>
            </a:extLst>
          </p:cNvPr>
          <p:cNvSpPr txBox="1"/>
          <p:nvPr/>
        </p:nvSpPr>
        <p:spPr>
          <a:xfrm>
            <a:off x="6829" y="1875886"/>
            <a:ext cx="6236897" cy="369332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accent2"/>
                </a:solidFill>
                <a:latin typeface="Arial Black"/>
                <a:ea typeface="MS PGothic"/>
                <a:cs typeface="Segoe UI"/>
              </a:rPr>
              <a:t>MICHAEL JAVIER ARIAS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88CCA55-81FB-4031-9DD7-71B686C6AE58}"/>
              </a:ext>
            </a:extLst>
          </p:cNvPr>
          <p:cNvSpPr txBox="1"/>
          <p:nvPr/>
        </p:nvSpPr>
        <p:spPr>
          <a:xfrm>
            <a:off x="5931" y="2507591"/>
            <a:ext cx="7228934" cy="369332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accent2"/>
                </a:solidFill>
                <a:latin typeface="Arial Black"/>
              </a:rPr>
              <a:t>OMAR DANIEL SANCHEZ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18F9503-35B4-4597-A566-C139847946F4}"/>
              </a:ext>
            </a:extLst>
          </p:cNvPr>
          <p:cNvSpPr txBox="1"/>
          <p:nvPr/>
        </p:nvSpPr>
        <p:spPr>
          <a:xfrm>
            <a:off x="-9344" y="3182429"/>
            <a:ext cx="8393499" cy="369332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accent2"/>
                </a:solidFill>
                <a:latin typeface="Arial Black"/>
              </a:rPr>
              <a:t>MIGUEL JOSE CEPEDA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2D9CDA6-5635-4037-BFBA-8D4AFE40CC64}"/>
              </a:ext>
            </a:extLst>
          </p:cNvPr>
          <p:cNvSpPr txBox="1"/>
          <p:nvPr/>
        </p:nvSpPr>
        <p:spPr>
          <a:xfrm>
            <a:off x="4133" y="4691153"/>
            <a:ext cx="11412746" cy="369332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accent2"/>
                </a:solidFill>
                <a:latin typeface="Arial Black"/>
              </a:rPr>
              <a:t>MIGUEL NARVAEZ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4F637BB-B231-4802-BDBB-8C38F71141CE}"/>
              </a:ext>
            </a:extLst>
          </p:cNvPr>
          <p:cNvSpPr txBox="1"/>
          <p:nvPr/>
        </p:nvSpPr>
        <p:spPr>
          <a:xfrm>
            <a:off x="3235" y="3928254"/>
            <a:ext cx="9917501" cy="369332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accent2"/>
                </a:solidFill>
                <a:latin typeface="Arial Black"/>
              </a:rPr>
              <a:t>FRANCHESKA LOZANO HIDALGO</a:t>
            </a:r>
          </a:p>
        </p:txBody>
      </p:sp>
      <p:pic>
        <p:nvPicPr>
          <p:cNvPr id="12" name="Imagen 12" descr="Imagen que contiene firmar, alimentos, camión, cerca&#10;&#10;Descripción generada automáticamente">
            <a:extLst>
              <a:ext uri="{FF2B5EF4-FFF2-40B4-BE49-F238E27FC236}">
                <a16:creationId xmlns:a16="http://schemas.microsoft.com/office/drawing/2014/main" id="{F20501CD-AC5C-4844-9810-44AE6D20F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" y="321194"/>
            <a:ext cx="3332672" cy="1586104"/>
          </a:xfrm>
          <a:prstGeom prst="rect">
            <a:avLst/>
          </a:prstGeom>
        </p:spPr>
      </p:pic>
      <p:sp>
        <p:nvSpPr>
          <p:cNvPr id="13" name="Flecha: hacia la izquierda 12">
            <a:hlinkClick r:id="rId4" action="ppaction://hlinksldjump"/>
            <a:extLst>
              <a:ext uri="{FF2B5EF4-FFF2-40B4-BE49-F238E27FC236}">
                <a16:creationId xmlns:a16="http://schemas.microsoft.com/office/drawing/2014/main" id="{1A7EA9A0-6F5A-450A-92D6-CD7BC7B74F3B}"/>
              </a:ext>
            </a:extLst>
          </p:cNvPr>
          <p:cNvSpPr/>
          <p:nvPr/>
        </p:nvSpPr>
        <p:spPr>
          <a:xfrm>
            <a:off x="373437" y="5472684"/>
            <a:ext cx="1538377" cy="1006415"/>
          </a:xfrm>
          <a:prstGeom prst="leftArrow">
            <a:avLst/>
          </a:prstGeom>
          <a:solidFill>
            <a:srgbClr val="75170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ATRAS</a:t>
            </a:r>
          </a:p>
        </p:txBody>
      </p:sp>
      <p:pic>
        <p:nvPicPr>
          <p:cNvPr id="14" name="Imagen 14" descr="Imagen que contiene juguete, muñeca, pastel, lego&#10;&#10;Descripción generada automáticamente">
            <a:extLst>
              <a:ext uri="{FF2B5EF4-FFF2-40B4-BE49-F238E27FC236}">
                <a16:creationId xmlns:a16="http://schemas.microsoft.com/office/drawing/2014/main" id="{0C1C5401-FFE5-4310-80D1-9D5329E2A8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480000">
            <a:off x="6837872" y="605287"/>
            <a:ext cx="2225616" cy="221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03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7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7" name="Rectangle 21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4" name="Imagen 4" descr="Imagen que contiene azul, tabla, puerta, estacionado&#10;&#10;Descripción generada automáticamente">
            <a:extLst>
              <a:ext uri="{FF2B5EF4-FFF2-40B4-BE49-F238E27FC236}">
                <a16:creationId xmlns:a16="http://schemas.microsoft.com/office/drawing/2014/main" id="{7456A64B-32AB-42BD-9BFB-B00669AF86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92" b="8239"/>
          <a:stretch/>
        </p:blipFill>
        <p:spPr>
          <a:xfrm>
            <a:off x="20" y="10"/>
            <a:ext cx="12191980" cy="69730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5" name="Imagen 25" descr="Imagen que contiene monitor, pantalla, televisión, computadora&#10;&#10;Descripción generada automáticamente">
            <a:extLst>
              <a:ext uri="{FF2B5EF4-FFF2-40B4-BE49-F238E27FC236}">
                <a16:creationId xmlns:a16="http://schemas.microsoft.com/office/drawing/2014/main" id="{FED4CC8B-B2B4-4771-B29A-D31C58891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520000">
            <a:off x="-1362447" y="-1132606"/>
            <a:ext cx="7660255" cy="826714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B808B7A-74D9-4484-B54A-D5909644B453}"/>
              </a:ext>
            </a:extLst>
          </p:cNvPr>
          <p:cNvSpPr txBox="1"/>
          <p:nvPr/>
        </p:nvSpPr>
        <p:spPr>
          <a:xfrm>
            <a:off x="51824" y="-16601"/>
            <a:ext cx="2743200" cy="52322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2800">
                <a:solidFill>
                  <a:schemeClr val="bg1"/>
                </a:solidFill>
                <a:latin typeface="Arial Black"/>
              </a:rPr>
              <a:t>PREGUNTAS</a:t>
            </a:r>
          </a:p>
        </p:txBody>
      </p:sp>
      <p:pic>
        <p:nvPicPr>
          <p:cNvPr id="26" name="Imagen 26" descr="Imagen que contiene pastel, interior, cumpleaños, juguete&#10;&#10;Descripción generada automáticamente">
            <a:extLst>
              <a:ext uri="{FF2B5EF4-FFF2-40B4-BE49-F238E27FC236}">
                <a16:creationId xmlns:a16="http://schemas.microsoft.com/office/drawing/2014/main" id="{29103A1D-D632-4C33-84F9-7189EA65B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9320" y="4345266"/>
            <a:ext cx="2743200" cy="2743200"/>
          </a:xfrm>
          <a:prstGeom prst="rect">
            <a:avLst/>
          </a:prstGeom>
        </p:spPr>
      </p:pic>
      <p:sp>
        <p:nvSpPr>
          <p:cNvPr id="2" name="Rectángulo: esquinas redondeadas 1">
            <a:hlinkClick r:id="rId5" action="ppaction://hlinksldjump"/>
            <a:extLst>
              <a:ext uri="{FF2B5EF4-FFF2-40B4-BE49-F238E27FC236}">
                <a16:creationId xmlns:a16="http://schemas.microsoft.com/office/drawing/2014/main" id="{213B3A0C-FEC9-F748-95E0-B48AA72430B9}"/>
              </a:ext>
            </a:extLst>
          </p:cNvPr>
          <p:cNvSpPr/>
          <p:nvPr/>
        </p:nvSpPr>
        <p:spPr>
          <a:xfrm>
            <a:off x="2077111" y="6073773"/>
            <a:ext cx="1638156" cy="663356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CO">
                <a:solidFill>
                  <a:srgbClr val="C00000"/>
                </a:solidFill>
              </a:rPr>
              <a:t>CONTINUAR</a:t>
            </a:r>
            <a:endParaRPr lang="es-E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A090859-5167-4B33-8EBC-995A77DB8AE3}"/>
              </a:ext>
            </a:extLst>
          </p:cNvPr>
          <p:cNvSpPr txBox="1"/>
          <p:nvPr/>
        </p:nvSpPr>
        <p:spPr>
          <a:xfrm>
            <a:off x="2077111" y="3582987"/>
            <a:ext cx="4902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b="1" dirty="0">
                <a:solidFill>
                  <a:schemeClr val="bg1"/>
                </a:solidFill>
                <a:ea typeface="+mn-lt"/>
                <a:cs typeface="+mn-lt"/>
              </a:rPr>
              <a:t>7.Serie de preguntas :</a:t>
            </a:r>
            <a:endParaRPr lang="es-ES" sz="1200" b="1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80FA056-13DB-4642-AA31-22552DE2C41D}"/>
              </a:ext>
            </a:extLst>
          </p:cNvPr>
          <p:cNvSpPr txBox="1"/>
          <p:nvPr/>
        </p:nvSpPr>
        <p:spPr>
          <a:xfrm>
            <a:off x="66" y="1027142"/>
            <a:ext cx="522445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b="1" dirty="0">
                <a:solidFill>
                  <a:schemeClr val="bg1"/>
                </a:solidFill>
                <a:ea typeface="+mn-lt"/>
                <a:cs typeface="+mn-lt"/>
              </a:rPr>
              <a:t>1</a:t>
            </a:r>
            <a:r>
              <a:rPr lang="es-ES" sz="1400" b="1" dirty="0">
                <a:solidFill>
                  <a:schemeClr val="bg1"/>
                </a:solidFill>
                <a:ea typeface="+mn-lt"/>
                <a:cs typeface="+mn-lt"/>
              </a:rPr>
              <a:t>.método de Encuesta en la que se emplea el servicio postal como medio para el envío </a:t>
            </a:r>
            <a:endParaRPr lang="es-ES" sz="1400" b="1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7A3C5FC-52FD-417A-9DB1-7D8D589A3C6B}"/>
              </a:ext>
            </a:extLst>
          </p:cNvPr>
          <p:cNvSpPr txBox="1"/>
          <p:nvPr/>
        </p:nvSpPr>
        <p:spPr>
          <a:xfrm>
            <a:off x="-41628" y="1623483"/>
            <a:ext cx="727286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  <a:ea typeface="+mn-lt"/>
                <a:cs typeface="+mn-lt"/>
              </a:rPr>
              <a:t>2.es la actividad que consiste en la recopilación de información </a:t>
            </a:r>
            <a:r>
              <a:rPr lang="es-ES" sz="1200" dirty="0" err="1">
                <a:solidFill>
                  <a:schemeClr val="bg1"/>
                </a:solidFill>
                <a:ea typeface="+mn-lt"/>
                <a:cs typeface="+mn-lt"/>
              </a:rPr>
              <a:t>RTA:recoleccion</a:t>
            </a:r>
            <a:r>
              <a:rPr lang="es-ES" sz="12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s-ES" sz="1200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2F9CD5-7A10-4DAC-AC5D-BA1339FC87ED}"/>
              </a:ext>
            </a:extLst>
          </p:cNvPr>
          <p:cNvSpPr txBox="1"/>
          <p:nvPr/>
        </p:nvSpPr>
        <p:spPr>
          <a:xfrm>
            <a:off x="-39864" y="1907468"/>
            <a:ext cx="501508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b="1" dirty="0">
                <a:solidFill>
                  <a:schemeClr val="bg1"/>
                </a:solidFill>
                <a:ea typeface="+mn-lt"/>
                <a:cs typeface="+mn-lt"/>
              </a:rPr>
              <a:t>3mirar algo o a alguien detenimiento para adquirir algún conocimiento sobre su comportamiento </a:t>
            </a:r>
            <a:r>
              <a:rPr lang="es-ES" sz="1200" b="1" dirty="0" err="1">
                <a:solidFill>
                  <a:schemeClr val="bg1"/>
                </a:solidFill>
                <a:ea typeface="+mn-lt"/>
                <a:cs typeface="+mn-lt"/>
              </a:rPr>
              <a:t>RTA:observacion</a:t>
            </a:r>
            <a:endParaRPr lang="es-ES" sz="1200" b="1" dirty="0">
              <a:solidFill>
                <a:schemeClr val="bg1"/>
              </a:solidFill>
              <a:ea typeface="+mn-lt"/>
              <a:cs typeface="+mn-lt"/>
            </a:endParaRPr>
          </a:p>
          <a:p>
            <a:endParaRPr lang="es-ES" sz="1200" dirty="0">
              <a:solidFill>
                <a:schemeClr val="bg1"/>
              </a:solidFill>
            </a:endParaRPr>
          </a:p>
          <a:p>
            <a:endParaRPr lang="es-ES" sz="12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9D090BB-D483-4A6B-BD91-4FDD15BD877D}"/>
              </a:ext>
            </a:extLst>
          </p:cNvPr>
          <p:cNvSpPr txBox="1"/>
          <p:nvPr/>
        </p:nvSpPr>
        <p:spPr>
          <a:xfrm>
            <a:off x="-9878" y="2346677"/>
            <a:ext cx="508147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  <a:ea typeface="+mn-lt"/>
                <a:cs typeface="+mn-lt"/>
              </a:rPr>
              <a:t>4.segun la clasificación de la información, las cuales en las fuentes de comerciales, académicas y gobernantes son agencias: información ________ </a:t>
            </a:r>
            <a:endParaRPr lang="es-ES" sz="1200" dirty="0">
              <a:solidFill>
                <a:schemeClr val="bg1"/>
              </a:solidFill>
            </a:endParaRPr>
          </a:p>
        </p:txBody>
      </p:sp>
      <p:pic>
        <p:nvPicPr>
          <p:cNvPr id="18" name="Imagen 25" descr="Imagen que contiene monitor, pantalla, televisión, computadora&#10;&#10;Descripción generada automáticamente">
            <a:extLst>
              <a:ext uri="{FF2B5EF4-FFF2-40B4-BE49-F238E27FC236}">
                <a16:creationId xmlns:a16="http://schemas.microsoft.com/office/drawing/2014/main" id="{1C67A833-F014-47FB-8C43-F68FC8E55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309488" y="-1745093"/>
            <a:ext cx="7760896" cy="9460461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725AF82B-91B6-435D-A578-05C6379082B8}"/>
              </a:ext>
            </a:extLst>
          </p:cNvPr>
          <p:cNvSpPr txBox="1"/>
          <p:nvPr/>
        </p:nvSpPr>
        <p:spPr>
          <a:xfrm>
            <a:off x="52772" y="3599588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100" dirty="0">
                <a:solidFill>
                  <a:schemeClr val="bg1"/>
                </a:solidFill>
                <a:latin typeface="Arial Black"/>
              </a:rPr>
              <a:t>6.ENTREVISTA TIPO:</a:t>
            </a:r>
          </a:p>
        </p:txBody>
      </p:sp>
      <p:pic>
        <p:nvPicPr>
          <p:cNvPr id="19" name="Imagen 19" descr="Imagen que contiene persona, mujer, hombre, parado&#10;&#10;Descripción generada automáticamente">
            <a:extLst>
              <a:ext uri="{FF2B5EF4-FFF2-40B4-BE49-F238E27FC236}">
                <a16:creationId xmlns:a16="http://schemas.microsoft.com/office/drawing/2014/main" id="{D52116D9-3AE0-4A11-9281-2FB2FC9133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696" y="3988660"/>
            <a:ext cx="1638156" cy="1580432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B62653F7-A2FA-4B26-A7FC-13D2F97226B1}"/>
              </a:ext>
            </a:extLst>
          </p:cNvPr>
          <p:cNvSpPr txBox="1"/>
          <p:nvPr/>
        </p:nvSpPr>
        <p:spPr>
          <a:xfrm>
            <a:off x="5447366" y="1175200"/>
            <a:ext cx="571691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200" dirty="0">
                <a:solidFill>
                  <a:schemeClr val="bg1"/>
                </a:solidFill>
              </a:rPr>
              <a:t>9.base de datos que contiene información sobre libros y otros materiales de una biblioteca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5223C968-424F-4FDF-B551-E49BD03E33EC}"/>
              </a:ext>
            </a:extLst>
          </p:cNvPr>
          <p:cNvSpPr txBox="1"/>
          <p:nvPr/>
        </p:nvSpPr>
        <p:spPr>
          <a:xfrm>
            <a:off x="-43392" y="2824943"/>
            <a:ext cx="485667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200" dirty="0">
                <a:solidFill>
                  <a:schemeClr val="bg1"/>
                </a:solidFill>
              </a:rPr>
              <a:t>5, Para Saber Con Exactitud El Porcentaje De Personas Que Participaron La Cifra Debe Ser: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34E1A653-B0EF-4FBD-8921-E8B6236668DF}"/>
              </a:ext>
            </a:extLst>
          </p:cNvPr>
          <p:cNvSpPr txBox="1"/>
          <p:nvPr/>
        </p:nvSpPr>
        <p:spPr>
          <a:xfrm>
            <a:off x="5459213" y="850780"/>
            <a:ext cx="6537955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8. Serie de Preguntas Tomadas En Cuenta Antes De La Encuesta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F654F09-50E4-424E-BCC6-2FA204D75CEC}"/>
              </a:ext>
            </a:extLst>
          </p:cNvPr>
          <p:cNvSpPr txBox="1"/>
          <p:nvPr/>
        </p:nvSpPr>
        <p:spPr>
          <a:xfrm>
            <a:off x="5559471" y="1813796"/>
            <a:ext cx="1604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10.Persona  que traba:</a:t>
            </a: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F81D4456-1A28-4B40-A9B7-4E70358D6F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55845" y="2090795"/>
            <a:ext cx="1688946" cy="1505038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3DA1ECBD-2574-4341-8F8C-A2464DE0FC70}"/>
              </a:ext>
            </a:extLst>
          </p:cNvPr>
          <p:cNvSpPr txBox="1"/>
          <p:nvPr/>
        </p:nvSpPr>
        <p:spPr>
          <a:xfrm>
            <a:off x="5504981" y="3620404"/>
            <a:ext cx="5716914" cy="1064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</a:pPr>
            <a:r>
              <a:rPr lang="es-CO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12.Un </a:t>
            </a:r>
            <a:r>
              <a:rPr lang="es-CO" sz="1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_______________</a:t>
            </a:r>
            <a:r>
              <a:rPr lang="es-CO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 una serie ordenada de instrucciones, pasos o procesos que llevan a la solución de un determinado problema.</a:t>
            </a:r>
            <a:endParaRPr lang="es-ES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s-CO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F0D88DA-AD09-46C6-A289-91DC15DACB7E}"/>
              </a:ext>
            </a:extLst>
          </p:cNvPr>
          <p:cNvSpPr txBox="1"/>
          <p:nvPr/>
        </p:nvSpPr>
        <p:spPr>
          <a:xfrm>
            <a:off x="5587157" y="4107458"/>
            <a:ext cx="5499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13.Un </a:t>
            </a:r>
            <a:r>
              <a:rPr lang="es-CO" sz="1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_________________</a:t>
            </a:r>
            <a:r>
              <a:rPr lang="es-CO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es un conjunto de definiciones que contiene las características lógicas y puntuales de los datos que se van a utilizar en el sistema que se programa, incluyendo nombre, descripción, alias, contenido y organización.</a:t>
            </a:r>
            <a:endParaRPr lang="es-ES" sz="1200" dirty="0">
              <a:solidFill>
                <a:schemeClr val="bg1"/>
              </a:solidFill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088F44E-E475-42D5-B516-FFC187E50140}"/>
              </a:ext>
            </a:extLst>
          </p:cNvPr>
          <p:cNvSpPr txBox="1"/>
          <p:nvPr/>
        </p:nvSpPr>
        <p:spPr>
          <a:xfrm>
            <a:off x="5614887" y="4955056"/>
            <a:ext cx="56070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14,La ______________es un medio que utilizan las empresas para hacer un filtro de candidaturas.</a:t>
            </a:r>
            <a:endParaRPr lang="es-ES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dirty="0"/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4DE30A4F-D2DB-4004-8407-1BD9DDF336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34457" y="2142213"/>
            <a:ext cx="1896020" cy="1402202"/>
          </a:xfrm>
          <a:prstGeom prst="rect">
            <a:avLst/>
          </a:prstGeom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0749284C-5BE2-4011-AA79-5C34EEB687CB}"/>
              </a:ext>
            </a:extLst>
          </p:cNvPr>
          <p:cNvSpPr txBox="1"/>
          <p:nvPr/>
        </p:nvSpPr>
        <p:spPr>
          <a:xfrm>
            <a:off x="8554520" y="1848142"/>
            <a:ext cx="1290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11. Es llamado..</a:t>
            </a:r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DB68F770-953F-4D6C-BD81-0127A554C9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25017" y="4009492"/>
            <a:ext cx="1444877" cy="1579001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F26BA7BA-4D6E-4D56-81E4-3B3570A5F603}"/>
              </a:ext>
            </a:extLst>
          </p:cNvPr>
          <p:cNvSpPr txBox="1"/>
          <p:nvPr/>
        </p:nvSpPr>
        <p:spPr>
          <a:xfrm>
            <a:off x="5614887" y="5454523"/>
            <a:ext cx="5969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chemeClr val="bg1"/>
                </a:solidFill>
              </a:rPr>
              <a:t>15. Hay tipo de datos como: bibliográficas, numéricas, de texto, directorios y?</a:t>
            </a:r>
          </a:p>
        </p:txBody>
      </p:sp>
    </p:spTree>
    <p:extLst>
      <p:ext uri="{BB962C8B-B14F-4D97-AF65-F5344CB8AC3E}">
        <p14:creationId xmlns:p14="http://schemas.microsoft.com/office/powerpoint/2010/main" val="299120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7" name="Rectangle 1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Rectangle 20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59" name="Rectangle 22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5" name="Imagen 4" descr="Imagen que contiene azul, tabla, puerta, estacionado&#10;&#10;Descripción generada automáticamente">
            <a:extLst>
              <a:ext uri="{FF2B5EF4-FFF2-40B4-BE49-F238E27FC236}">
                <a16:creationId xmlns:a16="http://schemas.microsoft.com/office/drawing/2014/main" id="{B0726819-AACF-4A3B-A9A3-1DC4E036A8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t="7492" b="8239"/>
          <a:stretch/>
        </p:blipFill>
        <p:spPr>
          <a:xfrm>
            <a:off x="-16351" y="7945633"/>
            <a:ext cx="12191980" cy="6857990"/>
          </a:xfrm>
          <a:prstGeom prst="rect">
            <a:avLst/>
          </a:prstGeom>
        </p:spPr>
      </p:pic>
      <p:graphicFrame>
        <p:nvGraphicFramePr>
          <p:cNvPr id="4" name="Tabla 6">
            <a:extLst>
              <a:ext uri="{FF2B5EF4-FFF2-40B4-BE49-F238E27FC236}">
                <a16:creationId xmlns:a16="http://schemas.microsoft.com/office/drawing/2014/main" id="{ECDF34F8-9159-4926-B7E6-15FE5DA22E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3003822"/>
              </p:ext>
            </p:extLst>
          </p:nvPr>
        </p:nvGraphicFramePr>
        <p:xfrm>
          <a:off x="234696" y="54033"/>
          <a:ext cx="11444652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3876">
                  <a:extLst>
                    <a:ext uri="{9D8B030D-6E8A-4147-A177-3AD203B41FA5}">
                      <a16:colId xmlns:a16="http://schemas.microsoft.com/office/drawing/2014/main" val="3861942833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269606819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552102285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315724910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3262171788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3878646966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058399469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3277308582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003086273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12003771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704758217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3185459511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565973169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2688699482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3624964595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541944027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708905714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446940699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2351113303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772838239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433726091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712829127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922066853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012767497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284794557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2692811728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138935806"/>
                    </a:ext>
                  </a:extLst>
                </a:gridCol>
              </a:tblGrid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750067930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238159638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11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028594570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8.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12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578672343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1.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14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88388717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603390439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15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524061920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4.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6.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555331260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150698206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9.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56881663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5.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68000513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2.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97356002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959362287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6872745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798822293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3.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7.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157980005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27432549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13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3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857004215"/>
                  </a:ext>
                </a:extLst>
              </a:tr>
            </a:tbl>
          </a:graphicData>
        </a:graphic>
      </p:graphicFrame>
      <p:pic>
        <p:nvPicPr>
          <p:cNvPr id="3" name="Imagen 3" descr="Imagen que contiene persona, sostener, pequeño, mano&#10;&#10;Descripción generada automáticamente">
            <a:extLst>
              <a:ext uri="{FF2B5EF4-FFF2-40B4-BE49-F238E27FC236}">
                <a16:creationId xmlns:a16="http://schemas.microsoft.com/office/drawing/2014/main" id="{051DFC8F-9488-4119-A65E-5CA923600A4C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999688" y="4267857"/>
            <a:ext cx="2175941" cy="2202250"/>
          </a:xfrm>
          <a:prstGeom prst="rect">
            <a:avLst/>
          </a:prstGeom>
        </p:spPr>
      </p:pic>
      <p:sp>
        <p:nvSpPr>
          <p:cNvPr id="8" name="Rectángulo: esquinas redondeadas 7">
            <a:hlinkClick r:id="rId5" action="ppaction://hlinksldjump"/>
            <a:extLst>
              <a:ext uri="{FF2B5EF4-FFF2-40B4-BE49-F238E27FC236}">
                <a16:creationId xmlns:a16="http://schemas.microsoft.com/office/drawing/2014/main" id="{3284BA39-C562-4388-BB26-93432B82BCB9}"/>
              </a:ext>
            </a:extLst>
          </p:cNvPr>
          <p:cNvSpPr/>
          <p:nvPr/>
        </p:nvSpPr>
        <p:spPr>
          <a:xfrm>
            <a:off x="10071236" y="6043564"/>
            <a:ext cx="1638156" cy="663356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spcAft>
                <a:spcPts val="600"/>
              </a:spcAft>
            </a:pPr>
            <a:r>
              <a:rPr lang="es-CO">
                <a:solidFill>
                  <a:srgbClr val="C00000"/>
                </a:solidFill>
              </a:rPr>
              <a:t>FINALIZAR</a:t>
            </a:r>
            <a:endParaRPr lang="es-ES"/>
          </a:p>
        </p:txBody>
      </p:sp>
      <p:sp>
        <p:nvSpPr>
          <p:cNvPr id="6" name="Elipse 5">
            <a:hlinkClick r:id="rId6" action="ppaction://hlinksldjump"/>
            <a:extLst>
              <a:ext uri="{FF2B5EF4-FFF2-40B4-BE49-F238E27FC236}">
                <a16:creationId xmlns:a16="http://schemas.microsoft.com/office/drawing/2014/main" id="{0B5E0CFC-28DB-489A-B263-C269E136F023}"/>
              </a:ext>
            </a:extLst>
          </p:cNvPr>
          <p:cNvSpPr/>
          <p:nvPr/>
        </p:nvSpPr>
        <p:spPr>
          <a:xfrm>
            <a:off x="11169528" y="151080"/>
            <a:ext cx="646980" cy="73324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solidFill>
                  <a:schemeClr val="accent2"/>
                </a:solidFill>
              </a:rPr>
              <a:t>I </a:t>
            </a:r>
            <a:r>
              <a:rPr lang="es-ES" sz="2400" b="1" dirty="0" err="1">
                <a:solidFill>
                  <a:schemeClr val="accent2"/>
                </a:solidFill>
              </a:rPr>
              <a:t>I</a:t>
            </a:r>
            <a:endParaRPr lang="es-ES" sz="24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95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Speak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elawik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294</Words>
  <Application>Microsoft Office PowerPoint</Application>
  <PresentationFormat>Panorámica</PresentationFormat>
  <Paragraphs>47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1" baseType="lpstr">
      <vt:lpstr>Arial</vt:lpstr>
      <vt:lpstr>Arial Black</vt:lpstr>
      <vt:lpstr>Calibri</vt:lpstr>
      <vt:lpstr>Garamond</vt:lpstr>
      <vt:lpstr>Selawik Light</vt:lpstr>
      <vt:lpstr>Speak Pro</vt:lpstr>
      <vt:lpstr>SavonVTI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maick arias diaz</dc:creator>
  <cp:lastModifiedBy>maick arias diaz</cp:lastModifiedBy>
  <cp:revision>53</cp:revision>
  <dcterms:created xsi:type="dcterms:W3CDTF">2020-09-01T20:55:41Z</dcterms:created>
  <dcterms:modified xsi:type="dcterms:W3CDTF">2020-09-06T17:03:43Z</dcterms:modified>
</cp:coreProperties>
</file>